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66" r:id="rId2"/>
    <p:sldId id="256" r:id="rId3"/>
    <p:sldId id="279" r:id="rId4"/>
    <p:sldId id="355" r:id="rId5"/>
    <p:sldId id="315" r:id="rId6"/>
    <p:sldId id="281" r:id="rId7"/>
    <p:sldId id="357" r:id="rId8"/>
    <p:sldId id="283" r:id="rId9"/>
    <p:sldId id="335" r:id="rId10"/>
    <p:sldId id="336" r:id="rId11"/>
    <p:sldId id="337" r:id="rId12"/>
    <p:sldId id="313" r:id="rId13"/>
    <p:sldId id="340" r:id="rId14"/>
    <p:sldId id="341" r:id="rId15"/>
    <p:sldId id="365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8DA4"/>
    <a:srgbClr val="00B2A5"/>
    <a:srgbClr val="0FB7BD"/>
    <a:srgbClr val="48C0B6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words related to community activities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ɪd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</dgm:pt>
  </dgm:ptLst>
  <dgm:cxnLst>
    <dgm:cxn modelId="{4B8F1F00-9507-4275-9D00-ED933981823A}" type="presOf" srcId="{A2C45C8B-69F3-4CB0-AF3A-334447F633C8}" destId="{FD3B13CB-F0A0-49B0-9036-5FCBE3900F2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2D4C3C2F-C2F8-4726-9086-AE3A1211BFA9}" type="presOf" srcId="{91006CDD-117E-483F-8F28-53E1180E6367}" destId="{2A2CD241-503A-47B4-995E-88B800D83200}" srcOrd="0" destOrd="0" presId="urn:diagrams.loki3.com/BracketList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words related to community activities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ɪd</a:t>
          </a: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</dgm:pt>
  </dgm:ptLst>
  <dgm:cxnLst>
    <dgm:cxn modelId="{4B8F1F00-9507-4275-9D00-ED933981823A}" type="presOf" srcId="{A2C45C8B-69F3-4CB0-AF3A-334447F633C8}" destId="{FD3B13CB-F0A0-49B0-9036-5FCBE3900F2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2D4C3C2F-C2F8-4726-9086-AE3A1211BFA9}" type="presOf" srcId="{91006CDD-117E-483F-8F28-53E1180E6367}" destId="{2A2CD241-503A-47B4-995E-88B800D83200}" srcOrd="0" destOrd="0" presId="urn:diagrams.loki3.com/BracketList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5097" y="807577"/>
          <a:ext cx="2607539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Vocabulary</a:t>
          </a:r>
        </a:p>
      </dsp:txBody>
      <dsp:txXfrm>
        <a:off x="5097" y="807577"/>
        <a:ext cx="2607539" cy="574200"/>
      </dsp:txXfrm>
    </dsp:sp>
    <dsp:sp modelId="{2C4071AB-9767-40E1-A9A1-7E23A961AB97}">
      <dsp:nvSpPr>
        <dsp:cNvPr id="0" name=""/>
        <dsp:cNvSpPr/>
      </dsp:nvSpPr>
      <dsp:spPr>
        <a:xfrm>
          <a:off x="2612636" y="780661"/>
          <a:ext cx="521507" cy="6280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342747" y="587765"/>
          <a:ext cx="7092506" cy="101382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words related to community activities </a:t>
          </a:r>
        </a:p>
      </dsp:txBody>
      <dsp:txXfrm>
        <a:off x="3342747" y="587765"/>
        <a:ext cx="7092506" cy="1013824"/>
      </dsp:txXfrm>
    </dsp:sp>
    <dsp:sp modelId="{B84E59AF-421C-458D-A572-11BCEA9DFE25}">
      <dsp:nvSpPr>
        <dsp:cNvPr id="0" name=""/>
        <dsp:cNvSpPr/>
      </dsp:nvSpPr>
      <dsp:spPr>
        <a:xfrm>
          <a:off x="5097" y="1895859"/>
          <a:ext cx="2607539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Pronunciation</a:t>
          </a:r>
        </a:p>
      </dsp:txBody>
      <dsp:txXfrm>
        <a:off x="5097" y="1895859"/>
        <a:ext cx="2607539" cy="574200"/>
      </dsp:txXfrm>
    </dsp:sp>
    <dsp:sp modelId="{8A51E734-E47B-4D61-A1B5-7BE99A7E9367}">
      <dsp:nvSpPr>
        <dsp:cNvPr id="0" name=""/>
        <dsp:cNvSpPr/>
      </dsp:nvSpPr>
      <dsp:spPr>
        <a:xfrm>
          <a:off x="2612636" y="1877915"/>
          <a:ext cx="521507" cy="6100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342747" y="1705989"/>
          <a:ext cx="7092506" cy="95393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ɪd</a:t>
          </a: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342747" y="1705989"/>
        <a:ext cx="7092506" cy="953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5267" y="1752179"/>
          <a:ext cx="2694441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Vocabulary</a:t>
          </a:r>
        </a:p>
      </dsp:txBody>
      <dsp:txXfrm>
        <a:off x="5267" y="1752179"/>
        <a:ext cx="2694441" cy="594000"/>
      </dsp:txXfrm>
    </dsp:sp>
    <dsp:sp modelId="{2C4071AB-9767-40E1-A9A1-7E23A961AB97}">
      <dsp:nvSpPr>
        <dsp:cNvPr id="0" name=""/>
        <dsp:cNvSpPr/>
      </dsp:nvSpPr>
      <dsp:spPr>
        <a:xfrm>
          <a:off x="2699709" y="1724335"/>
          <a:ext cx="538888" cy="6496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454153" y="1524787"/>
          <a:ext cx="7328881" cy="104878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 words related to community activities </a:t>
          </a:r>
        </a:p>
      </dsp:txBody>
      <dsp:txXfrm>
        <a:off x="3454153" y="1524787"/>
        <a:ext cx="7328881" cy="1048784"/>
      </dsp:txXfrm>
    </dsp:sp>
    <dsp:sp modelId="{B84E59AF-421C-458D-A572-11BCEA9DFE25}">
      <dsp:nvSpPr>
        <dsp:cNvPr id="0" name=""/>
        <dsp:cNvSpPr/>
      </dsp:nvSpPr>
      <dsp:spPr>
        <a:xfrm>
          <a:off x="5267" y="2863476"/>
          <a:ext cx="2694441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Pronunciation</a:t>
          </a:r>
        </a:p>
      </dsp:txBody>
      <dsp:txXfrm>
        <a:off x="5267" y="2863476"/>
        <a:ext cx="2694441" cy="594000"/>
      </dsp:txXfrm>
    </dsp:sp>
    <dsp:sp modelId="{8A51E734-E47B-4D61-A1B5-7BE99A7E9367}">
      <dsp:nvSpPr>
        <dsp:cNvPr id="0" name=""/>
        <dsp:cNvSpPr/>
      </dsp:nvSpPr>
      <dsp:spPr>
        <a:xfrm>
          <a:off x="2699709" y="2854194"/>
          <a:ext cx="538888" cy="6125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454153" y="2681571"/>
          <a:ext cx="7328881" cy="95780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ɪd</a:t>
          </a: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454153" y="2681571"/>
        <a:ext cx="7328881" cy="95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sv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003" y="644618"/>
            <a:ext cx="1166231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1183" y="63426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968" y="5316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248" y="10244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566995" y="1261220"/>
            <a:ext cx="11058010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	    litter	     water        donate	   used 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492566" y="1973500"/>
            <a:ext cx="11500959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pick up </a:t>
            </a:r>
            <a:r>
              <a:rPr lang="en-US" sz="2800" b="1" i="0" dirty="0">
                <a:solidFill>
                  <a:srgbClr val="949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local park every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unday.</a:t>
            </a:r>
            <a:b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0" dirty="0">
                <a:solidFill>
                  <a:srgbClr val="F2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in our village exchange </a:t>
            </a:r>
            <a:r>
              <a:rPr lang="en-US" sz="2800" b="1" i="0" dirty="0">
                <a:solidFill>
                  <a:srgbClr val="949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school year.</a:t>
            </a:r>
            <a:b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0" dirty="0">
                <a:solidFill>
                  <a:srgbClr val="F2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and his friends </a:t>
            </a:r>
            <a:r>
              <a:rPr lang="en-US" sz="2800" b="1" i="0" dirty="0">
                <a:solidFill>
                  <a:srgbClr val="949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plants in their neighborhood every weekend.</a:t>
            </a:r>
            <a:b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0" dirty="0">
                <a:solidFill>
                  <a:srgbClr val="F2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b="1" i="0" dirty="0">
                <a:solidFill>
                  <a:srgbClr val="949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textbooks to children in rural areas.</a:t>
            </a:r>
            <a:b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0" dirty="0">
                <a:solidFill>
                  <a:srgbClr val="F26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 and his friends often </a:t>
            </a:r>
            <a:r>
              <a:rPr lang="en-US" sz="2800" b="1" i="0" dirty="0">
                <a:solidFill>
                  <a:srgbClr val="949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children in their village.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2920206" y="2106911"/>
            <a:ext cx="1618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6096000" y="2728505"/>
            <a:ext cx="4094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4122084" y="4004326"/>
            <a:ext cx="2151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663886" y="5335170"/>
            <a:ext cx="2253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5403678" y="5951772"/>
            <a:ext cx="167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6475" y="799254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4537" y="7940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322" y="6914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839" y="20410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497322" y="1260919"/>
            <a:ext cx="6785980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giving gifts to old people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planting trees in the park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reading books to the elderly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D8C24-476E-4895-B4B1-5EC71B47FE97}"/>
              </a:ext>
            </a:extLst>
          </p:cNvPr>
          <p:cNvSpPr txBox="1"/>
          <p:nvPr/>
        </p:nvSpPr>
        <p:spPr>
          <a:xfrm>
            <a:off x="2258634" y="5219472"/>
            <a:ext cx="80124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Medium"/>
              </a:rPr>
              <a:t>Example: 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Medium"/>
              </a:rPr>
              <a:t>0. L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an is watering vegetables in the school garden.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42" r="3097" b="1292"/>
          <a:stretch/>
        </p:blipFill>
        <p:spPr>
          <a:xfrm>
            <a:off x="6594268" y="1793022"/>
            <a:ext cx="5205798" cy="2576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B8E7D-032E-D8CA-4E21-8C55C90F6DA1}"/>
              </a:ext>
            </a:extLst>
          </p:cNvPr>
          <p:cNvSpPr txBox="1"/>
          <p:nvPr/>
        </p:nvSpPr>
        <p:spPr>
          <a:xfrm>
            <a:off x="6101931" y="4997891"/>
            <a:ext cx="52819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She’s reading books to the elderly.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189A6A-6A87-D427-5F02-5AA42616A686}"/>
              </a:ext>
            </a:extLst>
          </p:cNvPr>
          <p:cNvGrpSpPr/>
          <p:nvPr/>
        </p:nvGrpSpPr>
        <p:grpSpPr>
          <a:xfrm>
            <a:off x="7617496" y="1399307"/>
            <a:ext cx="3848375" cy="3404619"/>
            <a:chOff x="7387483" y="1569550"/>
            <a:chExt cx="3848375" cy="34046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4BC35F-444F-3E8E-3DE4-3B43919A02C0}"/>
                </a:ext>
              </a:extLst>
            </p:cNvPr>
            <p:cNvSpPr txBox="1"/>
            <p:nvPr/>
          </p:nvSpPr>
          <p:spPr>
            <a:xfrm>
              <a:off x="8077745" y="1569550"/>
              <a:ext cx="665155" cy="52322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1. 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4A038C-7442-207C-5FBC-80C233F7F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8" t="5812" r="3765" b="4475"/>
            <a:stretch/>
          </p:blipFill>
          <p:spPr>
            <a:xfrm>
              <a:off x="7387483" y="2184344"/>
              <a:ext cx="3848375" cy="278982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5F03FB-69A8-EF30-3198-638458B2D259}"/>
              </a:ext>
            </a:extLst>
          </p:cNvPr>
          <p:cNvSpPr txBox="1"/>
          <p:nvPr/>
        </p:nvSpPr>
        <p:spPr>
          <a:xfrm>
            <a:off x="5890404" y="5136279"/>
            <a:ext cx="5656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They’re giving gifts to old people.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82D64-BBD6-5939-C859-2AE7AEA1A45F}"/>
              </a:ext>
            </a:extLst>
          </p:cNvPr>
          <p:cNvGrpSpPr/>
          <p:nvPr/>
        </p:nvGrpSpPr>
        <p:grpSpPr>
          <a:xfrm>
            <a:off x="7514692" y="1524349"/>
            <a:ext cx="3440681" cy="3492304"/>
            <a:chOff x="7472162" y="2004176"/>
            <a:chExt cx="3440681" cy="34923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40CD8F-16C7-1D7F-6806-F5DB966373F7}"/>
                </a:ext>
              </a:extLst>
            </p:cNvPr>
            <p:cNvSpPr txBox="1"/>
            <p:nvPr/>
          </p:nvSpPr>
          <p:spPr>
            <a:xfrm>
              <a:off x="8343573" y="2004176"/>
              <a:ext cx="665155" cy="52322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hronicaPro-Bold"/>
                  <a:ea typeface="+mn-ea"/>
                  <a:cs typeface="+mn-cs"/>
                </a:rPr>
                <a:t>2.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83205B-8068-13D2-0483-038CF0B2A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365" r="9752" b="3443"/>
            <a:stretch/>
          </p:blipFill>
          <p:spPr>
            <a:xfrm>
              <a:off x="7472162" y="2575675"/>
              <a:ext cx="3440681" cy="292080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E918FD-AC74-5875-D784-458F06A86ACC}"/>
              </a:ext>
            </a:extLst>
          </p:cNvPr>
          <p:cNvGrpSpPr/>
          <p:nvPr/>
        </p:nvGrpSpPr>
        <p:grpSpPr>
          <a:xfrm>
            <a:off x="7060570" y="2350395"/>
            <a:ext cx="4333875" cy="3078610"/>
            <a:chOff x="7195162" y="2363949"/>
            <a:chExt cx="4333875" cy="30786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AD4959-F5BB-82EA-7CE6-6D092749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5162" y="2556484"/>
              <a:ext cx="4333875" cy="28860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842CDF-E006-5E3A-8698-63AB59B5279F}"/>
                </a:ext>
              </a:extLst>
            </p:cNvPr>
            <p:cNvSpPr txBox="1"/>
            <p:nvPr/>
          </p:nvSpPr>
          <p:spPr>
            <a:xfrm>
              <a:off x="8814694" y="2363949"/>
              <a:ext cx="665155" cy="52322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3</a:t>
              </a:r>
              <a:r>
                <a:rPr lang="en-US" sz="2800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. </a:t>
              </a: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0961AE-6A86-AB19-67B4-53FEC2BA5243}"/>
              </a:ext>
            </a:extLst>
          </p:cNvPr>
          <p:cNvSpPr txBox="1"/>
          <p:nvPr/>
        </p:nvSpPr>
        <p:spPr>
          <a:xfrm>
            <a:off x="5373073" y="5339859"/>
            <a:ext cx="64269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They are exchanging used paper 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notebooks.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BA0C2F-E613-8A86-8DBE-72740491CD5C}"/>
              </a:ext>
            </a:extLst>
          </p:cNvPr>
          <p:cNvGrpSpPr/>
          <p:nvPr/>
        </p:nvGrpSpPr>
        <p:grpSpPr>
          <a:xfrm>
            <a:off x="6462017" y="2443495"/>
            <a:ext cx="5021791" cy="2812502"/>
            <a:chOff x="6608932" y="2261970"/>
            <a:chExt cx="5021791" cy="281250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36E25E-691C-1652-4B4C-EE51BC67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08932" y="2523580"/>
              <a:ext cx="5021791" cy="255089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FA7714-E28A-9409-C191-AAB201130E13}"/>
                </a:ext>
              </a:extLst>
            </p:cNvPr>
            <p:cNvSpPr txBox="1"/>
            <p:nvPr/>
          </p:nvSpPr>
          <p:spPr>
            <a:xfrm>
              <a:off x="8727835" y="2261970"/>
              <a:ext cx="665155" cy="52322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4</a:t>
              </a:r>
              <a:r>
                <a:rPr lang="en-US" sz="2800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. 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E9FA705-862D-EFD2-60CC-6611992363E6}"/>
              </a:ext>
            </a:extLst>
          </p:cNvPr>
          <p:cNvSpPr txBox="1"/>
          <p:nvPr/>
        </p:nvSpPr>
        <p:spPr>
          <a:xfrm>
            <a:off x="5201262" y="5414886"/>
            <a:ext cx="6966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They’re donating clothes to poor children.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A29D21-04A3-E67A-11BC-B995D169224C}"/>
              </a:ext>
            </a:extLst>
          </p:cNvPr>
          <p:cNvGrpSpPr/>
          <p:nvPr/>
        </p:nvGrpSpPr>
        <p:grpSpPr>
          <a:xfrm>
            <a:off x="6705079" y="2225353"/>
            <a:ext cx="4951142" cy="3401122"/>
            <a:chOff x="6636798" y="2186260"/>
            <a:chExt cx="4951142" cy="340112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FFC832-ADB8-0B9E-20DC-556EC58AC4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864" t="4880" r="8433" b="5177"/>
            <a:stretch/>
          </p:blipFill>
          <p:spPr>
            <a:xfrm>
              <a:off x="6636798" y="2186260"/>
              <a:ext cx="4951142" cy="340112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479293-FAD9-A58B-BFAF-1CC87CDC004E}"/>
                </a:ext>
              </a:extLst>
            </p:cNvPr>
            <p:cNvSpPr txBox="1"/>
            <p:nvPr/>
          </p:nvSpPr>
          <p:spPr>
            <a:xfrm>
              <a:off x="7631177" y="2665789"/>
              <a:ext cx="665155" cy="52322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5</a:t>
              </a:r>
              <a:r>
                <a:rPr lang="en-US" sz="2800" b="1" i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ronicaPro-Bold"/>
                </a:rPr>
                <a:t>. </a:t>
              </a: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355EEF1-F260-D982-84AC-E1DC52797BA2}"/>
              </a:ext>
            </a:extLst>
          </p:cNvPr>
          <p:cNvSpPr txBox="1"/>
          <p:nvPr/>
        </p:nvSpPr>
        <p:spPr>
          <a:xfrm>
            <a:off x="6164281" y="5844394"/>
            <a:ext cx="5299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She’s planting trees in the park.</a:t>
            </a: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/>
      <p:bldP spid="3" grpId="1"/>
      <p:bldP spid="9" grpId="0"/>
      <p:bldP spid="9" grpId="1"/>
      <p:bldP spid="21" grpId="0"/>
      <p:bldP spid="21" grpId="1"/>
      <p:bldP spid="25" grpId="0"/>
      <p:bldP spid="25" grpId="1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7188" y="6967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:a16="http://schemas.microsoft.com/office/drawing/2014/main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48" y="212651"/>
            <a:ext cx="4277217" cy="63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71" y="2189919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8369" y="38407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458" y="1308773"/>
            <a:ext cx="9875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/t/, /d/, </a:t>
            </a:r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 /</a:t>
            </a:r>
            <a:r>
              <a:rPr lang="en-US" sz="2800" b="1" dirty="0" err="1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ɪd</a:t>
            </a:r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470" y="1831993"/>
            <a:ext cx="7953223" cy="4453504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3091" y="16389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76" y="738432"/>
            <a:ext cx="1089025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Listen to the sentences and pay attention to the underlined parts. Tick the appropriate sounds. Practice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3271" y="96418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056" y="8615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24" y="2007259"/>
            <a:ext cx="11364685" cy="4244685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1933" y="2893773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4453" y="3581323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6303" y="4207168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0185" y="4786555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9788" y="5356511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76341" y="1178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:a16="http://schemas.microsoft.com/office/drawing/2014/main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487067" y="907723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33639"/>
              </p:ext>
            </p:extLst>
          </p:nvPr>
        </p:nvGraphicFramePr>
        <p:xfrm>
          <a:off x="603956" y="1721318"/>
          <a:ext cx="5677524" cy="327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508">
                  <a:extLst>
                    <a:ext uri="{9D8B030D-6E8A-4147-A177-3AD203B41FA5}">
                      <a16:colId xmlns:a16="http://schemas.microsoft.com/office/drawing/2014/main" val="3946572671"/>
                    </a:ext>
                  </a:extLst>
                </a:gridCol>
                <a:gridCol w="1892508">
                  <a:extLst>
                    <a:ext uri="{9D8B030D-6E8A-4147-A177-3AD203B41FA5}">
                      <a16:colId xmlns:a16="http://schemas.microsoft.com/office/drawing/2014/main" val="2385108086"/>
                    </a:ext>
                  </a:extLst>
                </a:gridCol>
                <a:gridCol w="1892508">
                  <a:extLst>
                    <a:ext uri="{9D8B030D-6E8A-4147-A177-3AD203B41FA5}">
                      <a16:colId xmlns:a16="http://schemas.microsoft.com/office/drawing/2014/main" val="1035175791"/>
                    </a:ext>
                  </a:extLst>
                </a:gridCol>
              </a:tblGrid>
              <a:tr h="832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/t/</a:t>
                      </a:r>
                      <a:endParaRPr 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/d/</a:t>
                      </a:r>
                      <a:endParaRPr 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vi-VN" sz="36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d/</a:t>
                      </a:r>
                      <a:endParaRPr lang="en-US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93688"/>
                  </a:ext>
                </a:extLst>
              </a:tr>
              <a:tr h="244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picked, booked, helped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tutored, watered, exchanged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donated, planted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845" y="93314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240" y="9537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025" y="8511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240" y="1150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778530"/>
              </p:ext>
            </p:extLst>
          </p:nvPr>
        </p:nvGraphicFramePr>
        <p:xfrm>
          <a:off x="631577" y="1215368"/>
          <a:ext cx="10788302" cy="516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6851" y="130351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504" y="1896217"/>
            <a:ext cx="104294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 What can you do to make your neighborhood to be a greener place? Write at least 3 activities.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-Make sentences using the vocabulary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63498" y="3015790"/>
            <a:ext cx="7303292" cy="1065033"/>
          </a:xfrm>
          <a:prstGeom prst="roundRect">
            <a:avLst>
              <a:gd name="adj" fmla="val 426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14" y="2376943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66312" y="2692624"/>
            <a:ext cx="680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2: A CLOSER LOOK 1 p.30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89" y="1784647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044" y="1879236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1384" y="1879236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7181" y="1786600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246004"/>
              </p:ext>
            </p:extLst>
          </p:nvPr>
        </p:nvGraphicFramePr>
        <p:xfrm>
          <a:off x="780915" y="3645882"/>
          <a:ext cx="10440352" cy="324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87070" y="331850"/>
            <a:ext cx="1055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                     Monday, October 10</a:t>
            </a:r>
            <a:r>
              <a:rPr lang="en-US" sz="3600" b="1" baseline="30000" dirty="0"/>
              <a:t>th</a:t>
            </a:r>
            <a:r>
              <a:rPr lang="en-US" sz="3600" b="1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663572" y="937942"/>
            <a:ext cx="9429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Match the verbs with the suitable nouns.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50821"/>
              </p:ext>
            </p:extLst>
          </p:nvPr>
        </p:nvGraphicFramePr>
        <p:xfrm>
          <a:off x="2892032" y="1614977"/>
          <a:ext cx="5812513" cy="8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:a16="http://schemas.microsoft.com/office/drawing/2014/main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:a16="http://schemas.microsoft.com/office/drawing/2014/main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:a16="http://schemas.microsoft.com/office/drawing/2014/main" val="3495621926"/>
                    </a:ext>
                  </a:extLst>
                </a:gridCol>
              </a:tblGrid>
              <a:tr h="829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recycle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help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plant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346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42036"/>
              </p:ext>
            </p:extLst>
          </p:nvPr>
        </p:nvGraphicFramePr>
        <p:xfrm>
          <a:off x="792940" y="2700084"/>
          <a:ext cx="10297082" cy="1579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234">
                  <a:extLst>
                    <a:ext uri="{9D8B030D-6E8A-4147-A177-3AD203B41FA5}">
                      <a16:colId xmlns:a16="http://schemas.microsoft.com/office/drawing/2014/main" val="2328449315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1232814332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139125746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484416979"/>
                    </a:ext>
                  </a:extLst>
                </a:gridCol>
              </a:tblGrid>
              <a:tr h="726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trees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vegetables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old people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books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bottles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cans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homeless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0530" y="33860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878044" y="1091365"/>
            <a:ext cx="9429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Match the verbs with the suitable nouns.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181F93-81AE-4DE1-8E8C-7B1185969AF3}"/>
              </a:ext>
            </a:extLst>
          </p:cNvPr>
          <p:cNvSpPr/>
          <p:nvPr/>
        </p:nvSpPr>
        <p:spPr>
          <a:xfrm>
            <a:off x="1717637" y="1827442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5AD0CD-6E8A-4D5D-BDD2-0CE22C76EF2D}"/>
              </a:ext>
            </a:extLst>
          </p:cNvPr>
          <p:cNvSpPr/>
          <p:nvPr/>
        </p:nvSpPr>
        <p:spPr>
          <a:xfrm>
            <a:off x="4212636" y="1924948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E5588E-DD73-4ACE-B91C-90B46B0A97DE}"/>
              </a:ext>
            </a:extLst>
          </p:cNvPr>
          <p:cNvSpPr/>
          <p:nvPr/>
        </p:nvSpPr>
        <p:spPr>
          <a:xfrm>
            <a:off x="6259682" y="1924948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501F2-DE8E-4173-B1DE-5834DD10ADC7}"/>
              </a:ext>
            </a:extLst>
          </p:cNvPr>
          <p:cNvSpPr/>
          <p:nvPr/>
        </p:nvSpPr>
        <p:spPr>
          <a:xfrm>
            <a:off x="8306728" y="1924948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447F95-794E-448B-9723-CE97DBDF0211}"/>
              </a:ext>
            </a:extLst>
          </p:cNvPr>
          <p:cNvSpPr/>
          <p:nvPr/>
        </p:nvSpPr>
        <p:spPr>
          <a:xfrm>
            <a:off x="1717637" y="3135166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03B9D-CA72-4A1E-9CB2-E89B5DE5BB03}"/>
              </a:ext>
            </a:extLst>
          </p:cNvPr>
          <p:cNvSpPr/>
          <p:nvPr/>
        </p:nvSpPr>
        <p:spPr>
          <a:xfrm>
            <a:off x="4212636" y="3232671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D41B9D-8925-4FD9-864E-7B2148221BD2}"/>
              </a:ext>
            </a:extLst>
          </p:cNvPr>
          <p:cNvSpPr/>
          <p:nvPr/>
        </p:nvSpPr>
        <p:spPr>
          <a:xfrm>
            <a:off x="6259682" y="3232671"/>
            <a:ext cx="2512178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17488C-15DA-48FD-853B-8EA1ADFC7E5A}"/>
              </a:ext>
            </a:extLst>
          </p:cNvPr>
          <p:cNvSpPr/>
          <p:nvPr/>
        </p:nvSpPr>
        <p:spPr>
          <a:xfrm>
            <a:off x="8508747" y="3232671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F0FE73-9A62-4AC2-B50D-579509C8F77E}"/>
              </a:ext>
            </a:extLst>
          </p:cNvPr>
          <p:cNvSpPr/>
          <p:nvPr/>
        </p:nvSpPr>
        <p:spPr>
          <a:xfrm>
            <a:off x="1717637" y="4442889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1A5C73-799A-4E04-8AB7-5847BCF0F01F}"/>
              </a:ext>
            </a:extLst>
          </p:cNvPr>
          <p:cNvSpPr/>
          <p:nvPr/>
        </p:nvSpPr>
        <p:spPr>
          <a:xfrm>
            <a:off x="4212636" y="4540395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1DA66D-A1F8-4130-A831-0319C0D97CDC}"/>
              </a:ext>
            </a:extLst>
          </p:cNvPr>
          <p:cNvSpPr/>
          <p:nvPr/>
        </p:nvSpPr>
        <p:spPr>
          <a:xfrm>
            <a:off x="6259681" y="4540395"/>
            <a:ext cx="2682299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07059" y="1578902"/>
            <a:ext cx="5231128" cy="104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43" y="4078505"/>
            <a:ext cx="590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1898" y="2960479"/>
            <a:ext cx="2639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ɪksˈʧeɪnʤ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319" y="52000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VOCABULARY</a:t>
            </a:r>
            <a:endParaRPr lang="en-US" sz="3600" b="1" dirty="0"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:a16="http://schemas.microsoft.com/office/drawing/2014/main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79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:a16="http://schemas.microsoft.com/office/drawing/2014/main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667" y="5196531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111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 up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(phr. v.)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3000" y="410180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nhặt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556" y="320691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pɪk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ʌp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99" y="6743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194" name="Picture 2" descr="Picking Up Things - Fitness365">
            <a:extLst>
              <a:ext uri="{FF2B5EF4-FFF2-40B4-BE49-F238E27FC236}">
                <a16:creationId xmlns:a16="http://schemas.microsoft.com/office/drawing/2014/main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7" y="-220555"/>
            <a:ext cx="9179497" cy="5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:a16="http://schemas.microsoft.com/office/drawing/2014/main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6566" y="5402354"/>
            <a:ext cx="921414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107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048" y="4218799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kèm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6174" y="3132220"/>
            <a:ext cx="1867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/ˈ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tjuːtə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597" y="68332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6" y="1711365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:a16="http://schemas.microsoft.com/office/drawing/2014/main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95462" y="5305378"/>
            <a:ext cx="866306" cy="8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83919"/>
              </p:ext>
            </p:extLst>
          </p:nvPr>
        </p:nvGraphicFramePr>
        <p:xfrm>
          <a:off x="1376674" y="1474433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 words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Pronunciation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/ɪksˈʧeɪnʤ/</a:t>
                      </a:r>
                      <a:endParaRPr lang="en-US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(phr.</a:t>
                      </a:r>
                      <a:r>
                        <a:rPr lang="en-US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exchange">
            <a:hlinkClick r:id="" action="ppaction://media"/>
            <a:extLst>
              <a:ext uri="{FF2B5EF4-FFF2-40B4-BE49-F238E27FC236}">
                <a16:creationId xmlns:a16="http://schemas.microsoft.com/office/drawing/2014/main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2908106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:a16="http://schemas.microsoft.com/office/drawing/2014/main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3771792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:a16="http://schemas.microsoft.com/office/drawing/2014/main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9767" y="4635478"/>
            <a:ext cx="595143" cy="595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597" y="68332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5495" y="856268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4536" y="8153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321" y="7126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356" y="16725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55746" y="142057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9200" y="231433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9200" y="306737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9200" y="387670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89200" y="4677091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29" y="1629966"/>
            <a:ext cx="7768218" cy="43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3132</TotalTime>
  <Words>594</Words>
  <Application>Microsoft Office PowerPoint</Application>
  <PresentationFormat>Widescreen</PresentationFormat>
  <Paragraphs>145</Paragraphs>
  <Slides>17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(Body)</vt:lpstr>
      <vt:lpstr>ChronicaPro-Bold</vt:lpstr>
      <vt:lpstr>ChronicaPro-Book</vt:lpstr>
      <vt:lpstr>ChronicaPro-Medium</vt:lpstr>
      <vt:lpstr>Myriad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200</cp:revision>
  <dcterms:created xsi:type="dcterms:W3CDTF">2020-12-09T02:04:09Z</dcterms:created>
  <dcterms:modified xsi:type="dcterms:W3CDTF">2022-10-16T14:25:08Z</dcterms:modified>
</cp:coreProperties>
</file>